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3" r:id="rId3"/>
    <p:sldId id="293" r:id="rId4"/>
    <p:sldId id="296" r:id="rId5"/>
    <p:sldId id="302" r:id="rId6"/>
    <p:sldId id="301" r:id="rId7"/>
    <p:sldId id="303" r:id="rId8"/>
    <p:sldId id="297" r:id="rId9"/>
    <p:sldId id="298" r:id="rId10"/>
    <p:sldId id="299" r:id="rId11"/>
    <p:sldId id="300" r:id="rId12"/>
    <p:sldId id="295" r:id="rId13"/>
    <p:sldId id="294" r:id="rId14"/>
    <p:sldId id="29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85" d="100"/>
          <a:sy n="85" d="100"/>
        </p:scale>
        <p:origin x="120" y="1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gif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16-Oct-17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16-Oct-17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16-Oct-17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Azure/azure-quickstart-template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hannel9.msdn.com/Shows/Azure-Friday/PowerShell-in-Azure-Cloud-Shel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hannel9.msdn.com/Shows/Azure-Friday/Experimental-cmdlets-in-Azure-PowerShel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jonathanmedd/Presentations/tree/master/PowerShell/Azure%20PowerShell%2010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jonathanmedd/Presentations/tree/master/PowerShell/Azure%20PowerShell%20101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gif"/><Relationship Id="rId7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7" Type="http://schemas.openxmlformats.org/officeDocument/2006/relationships/image" Target="../media/image1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gif"/><Relationship Id="rId5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ixf-wKu779TbQuNpvcVJwg" TargetMode="External"/><Relationship Id="rId2" Type="http://schemas.openxmlformats.org/officeDocument/2006/relationships/hyperlink" Target="https://github.com/Azure/azure-powershel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jonathanmedd.net/2017/01/create-an-azure-storage-blob-container-with-powershell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5367" y="2152076"/>
            <a:ext cx="9740551" cy="1739347"/>
          </a:xfrm>
        </p:spPr>
        <p:txBody>
          <a:bodyPr/>
          <a:lstStyle/>
          <a:p>
            <a:pPr algn="r"/>
            <a:r>
              <a:rPr lang="en-GB" dirty="0"/>
              <a:t>Azure </a:t>
            </a:r>
            <a:r>
              <a:rPr lang="en-GB" dirty="0" err="1"/>
              <a:t>Powershell</a:t>
            </a:r>
            <a:r>
              <a:rPr lang="en-GB" dirty="0"/>
              <a:t> 101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8665534" y="5571462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UKSthCoastPSUG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D5214D-0E55-46F4-94D3-36F3F214C956}"/>
              </a:ext>
            </a:extLst>
          </p:cNvPr>
          <p:cNvSpPr txBox="1"/>
          <p:nvPr/>
        </p:nvSpPr>
        <p:spPr>
          <a:xfrm>
            <a:off x="1704753" y="5571462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@JONATHANMEDD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1"/>
    </mc:Choice>
    <mc:Fallback xmlns="">
      <p:transition spd="slow" advTm="389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pPr lvl="1"/>
            <a:r>
              <a:rPr lang="en-GB" sz="3200" b="1" dirty="0"/>
              <a:t>Login (yeah it actually needs a demo)</a:t>
            </a:r>
          </a:p>
          <a:p>
            <a:pPr lvl="1"/>
            <a:r>
              <a:rPr lang="en-GB" sz="3200" b="1" dirty="0"/>
              <a:t>Create a VM</a:t>
            </a:r>
          </a:p>
          <a:p>
            <a:pPr lvl="1"/>
            <a:r>
              <a:rPr lang="en-GB" sz="3200" b="1" dirty="0"/>
              <a:t>Create a Blob Storage Container</a:t>
            </a:r>
          </a:p>
          <a:p>
            <a:pPr lvl="1"/>
            <a:r>
              <a:rPr lang="en-GB" sz="3200" b="1" dirty="0"/>
              <a:t>Create a SQL database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71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ARM templates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 lnSpcReduction="10000"/>
          </a:bodyPr>
          <a:lstStyle/>
          <a:p>
            <a:pPr marL="228600" lvl="1" indent="0">
              <a:buNone/>
            </a:pPr>
            <a:endParaRPr lang="en-GB" sz="3200" b="1" dirty="0"/>
          </a:p>
          <a:p>
            <a:pPr marL="228600" lvl="1" indent="0">
              <a:buNone/>
            </a:pPr>
            <a:endParaRPr lang="en-GB" sz="3200" b="1" dirty="0"/>
          </a:p>
          <a:p>
            <a:pPr marL="228600" lvl="1" indent="0">
              <a:buNone/>
            </a:pPr>
            <a:endParaRPr lang="en-GB" sz="3200" b="1" dirty="0"/>
          </a:p>
          <a:p>
            <a:pPr marL="228600" lvl="1" indent="0">
              <a:buNone/>
            </a:pPr>
            <a:r>
              <a:rPr lang="en-GB" sz="3200" b="1" dirty="0" err="1"/>
              <a:t>Github</a:t>
            </a:r>
            <a:r>
              <a:rPr lang="en-GB" sz="3200" b="1" dirty="0"/>
              <a:t> examples</a:t>
            </a:r>
          </a:p>
          <a:p>
            <a:pPr marL="228600" lvl="1" indent="0">
              <a:buNone/>
            </a:pPr>
            <a:r>
              <a:rPr lang="en-GB" sz="3200" b="1" dirty="0">
                <a:hlinkClick r:id="rId2"/>
              </a:rPr>
              <a:t>https://github.com/Azure/azure-quickstart-templates</a:t>
            </a:r>
            <a:endParaRPr lang="en-GB" sz="3200" b="1" dirty="0"/>
          </a:p>
          <a:p>
            <a:pPr marL="228600" lvl="1" indent="0">
              <a:buNone/>
            </a:pPr>
            <a:endParaRPr lang="en-GB" sz="3200" b="1" dirty="0"/>
          </a:p>
          <a:p>
            <a:pPr marL="228600" lvl="1" indent="0">
              <a:buNone/>
            </a:pPr>
            <a:r>
              <a:rPr lang="en-GB" sz="3200" b="1" dirty="0"/>
              <a:t>Note: this is in the Azure repo, not the PowerShell repo</a:t>
            </a:r>
          </a:p>
          <a:p>
            <a:pPr marL="228600" lvl="1" indent="0">
              <a:buNone/>
            </a:pPr>
            <a:r>
              <a:rPr lang="en-GB" sz="3200" b="1" dirty="0"/>
              <a:t> - they don’t care what language you use</a:t>
            </a:r>
          </a:p>
          <a:p>
            <a:pPr marL="228600" lvl="1" indent="0">
              <a:buNone/>
            </a:pPr>
            <a:endParaRPr lang="en-GB" sz="3200" b="1" dirty="0"/>
          </a:p>
          <a:p>
            <a:pPr marL="228600" lvl="1" indent="0">
              <a:buNone/>
            </a:pPr>
            <a:r>
              <a:rPr lang="en-GB" sz="3200" b="1" dirty="0"/>
              <a:t>Demo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529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 err="1"/>
              <a:t>Powershell</a:t>
            </a:r>
            <a:r>
              <a:rPr lang="en-GB" dirty="0"/>
              <a:t> in azure cloud 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pPr lvl="1"/>
            <a:r>
              <a:rPr lang="en-GB" sz="3200" b="1" dirty="0">
                <a:hlinkClick r:id="rId2"/>
              </a:rPr>
              <a:t>https://channel9.msdn.com/Shows/Azure-Friday/PowerShell-in-Azure-Cloud-Shell</a:t>
            </a:r>
            <a:endParaRPr lang="en-GB" sz="32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  <a:p>
            <a:pPr lvl="1"/>
            <a:r>
              <a:rPr lang="en-GB" sz="3200" b="1" dirty="0"/>
              <a:t>Demo</a:t>
            </a:r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7982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>
            <a:normAutofit/>
          </a:bodyPr>
          <a:lstStyle/>
          <a:p>
            <a:r>
              <a:rPr lang="en-GB" dirty="0"/>
              <a:t>New Azure </a:t>
            </a:r>
            <a:r>
              <a:rPr lang="en-GB" dirty="0" err="1"/>
              <a:t>powershell</a:t>
            </a:r>
            <a:r>
              <a:rPr lang="en-GB"/>
              <a:t> experimental </a:t>
            </a:r>
            <a:r>
              <a:rPr lang="en-GB" dirty="0"/>
              <a:t>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pPr lvl="1"/>
            <a:r>
              <a:rPr lang="en-GB" sz="3200" b="1" dirty="0">
                <a:hlinkClick r:id="rId2"/>
              </a:rPr>
              <a:t>https://channel9.msdn.com/Shows/Azure-Friday/Experimental-cmdlets-in-Azure-PowerShell</a:t>
            </a:r>
            <a:endParaRPr lang="en-GB" sz="3200" b="1" dirty="0"/>
          </a:p>
          <a:p>
            <a:pPr lvl="1"/>
            <a:endParaRPr lang="en-GB" sz="3200" b="1" dirty="0"/>
          </a:p>
          <a:p>
            <a:pPr lvl="1"/>
            <a:r>
              <a:rPr lang="en-GB" sz="3200" b="1" dirty="0"/>
              <a:t>Demo</a:t>
            </a:r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2297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582400" cy="4654934"/>
          </a:xfrm>
        </p:spPr>
        <p:txBody>
          <a:bodyPr>
            <a:normAutofit/>
          </a:bodyPr>
          <a:lstStyle/>
          <a:p>
            <a:r>
              <a:rPr lang="en-GB" sz="3400" b="1" dirty="0"/>
              <a:t>Give it a try and contribute where you can</a:t>
            </a:r>
          </a:p>
          <a:p>
            <a:pPr marL="0" indent="0">
              <a:buNone/>
            </a:pPr>
            <a:r>
              <a:rPr lang="en-GB" sz="3400" b="1" dirty="0">
                <a:hlinkClick r:id="rId2"/>
              </a:rPr>
              <a:t>https://github.com/jonathanmedd/Presentations/tree/master/PowerShell/Azure%20PowerShell%20101</a:t>
            </a:r>
            <a:endParaRPr lang="en-GB" sz="3400" b="1" dirty="0"/>
          </a:p>
          <a:p>
            <a:pPr marL="0" indent="0">
              <a:buNone/>
            </a:pPr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0363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2"/>
    </mc:Choice>
    <mc:Fallback xmlns="">
      <p:transition spd="slow" advTm="132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DEMO Heavy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All the examples are in my GitHub repo, so no need to try and copy them down</a:t>
            </a:r>
          </a:p>
          <a:p>
            <a:pPr lvl="1"/>
            <a:r>
              <a:rPr lang="en-GB" sz="3200" b="1" dirty="0">
                <a:hlinkClick r:id="rId2"/>
              </a:rPr>
              <a:t>https://github.com/jonathanmedd/Presentations/tree/master/PowerShell/Azure%20PowerShell%20101</a:t>
            </a:r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0188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OMG – how did this ever get through QA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 reaction reactions wow omg shocked GIF">
            <a:extLst>
              <a:ext uri="{FF2B5EF4-FFF2-40B4-BE49-F238E27FC236}">
                <a16:creationId xmlns:a16="http://schemas.microsoft.com/office/drawing/2014/main" id="{C61D6F06-FA88-4E77-BCC7-0025D84133D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278" y="2384735"/>
            <a:ext cx="2953349" cy="246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 gif reaction meme wow omg GIF">
            <a:extLst>
              <a:ext uri="{FF2B5EF4-FFF2-40B4-BE49-F238E27FC236}">
                <a16:creationId xmlns:a16="http://schemas.microsoft.com/office/drawing/2014/main" id="{AB2EA18B-A55D-4484-AC11-CFDA3282774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136" y="2384735"/>
            <a:ext cx="3279316" cy="246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 mrw omg ellie kemper jaw drop GIF">
            <a:extLst>
              <a:ext uri="{FF2B5EF4-FFF2-40B4-BE49-F238E27FC236}">
                <a16:creationId xmlns:a16="http://schemas.microsoft.com/office/drawing/2014/main" id="{F165F3AA-63B4-4BC0-A6E8-5C6B412104C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103" y="2384735"/>
            <a:ext cx="3288061" cy="2466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ayley Kiyoko omg freaking out hayley kiyoko zomg GIF">
            <a:extLst>
              <a:ext uri="{FF2B5EF4-FFF2-40B4-BE49-F238E27FC236}">
                <a16:creationId xmlns:a16="http://schemas.microsoft.com/office/drawing/2014/main" id="{E6F177A6-5AE7-43DD-9CD9-B57ECAACADF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4904" y="5006898"/>
            <a:ext cx="3105780" cy="1747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neySuperMarket.com reaction epic facepalm skeletor GIF">
            <a:extLst>
              <a:ext uri="{FF2B5EF4-FFF2-40B4-BE49-F238E27FC236}">
                <a16:creationId xmlns:a16="http://schemas.microsoft.com/office/drawing/2014/main" id="{1F5F7E1B-DAA8-44DA-A982-87202F61A14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0977" y="4923938"/>
            <a:ext cx="2439948" cy="1829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 seinfeld frustrated facepalm george costanza jason alexander GIF">
            <a:extLst>
              <a:ext uri="{FF2B5EF4-FFF2-40B4-BE49-F238E27FC236}">
                <a16:creationId xmlns:a16="http://schemas.microsoft.com/office/drawing/2014/main" id="{A34ECFF5-6201-4AF4-9FC1-83E67450507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315" y="4988170"/>
            <a:ext cx="2354306" cy="1765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961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OMG – how did this ever get through QA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pPr lvl="1"/>
            <a:r>
              <a:rPr lang="en-GB" sz="3200" b="1" dirty="0"/>
              <a:t>Hardly any pipeline support</a:t>
            </a:r>
          </a:p>
          <a:p>
            <a:pPr lvl="1"/>
            <a:r>
              <a:rPr lang="en-GB" sz="3200" b="1" dirty="0"/>
              <a:t>The help examples often don’t work or don’t exist</a:t>
            </a:r>
          </a:p>
          <a:p>
            <a:pPr lvl="1"/>
            <a:r>
              <a:rPr lang="en-GB" sz="3200" b="1" dirty="0"/>
              <a:t>The error messages are often hopeless</a:t>
            </a:r>
          </a:p>
          <a:p>
            <a:pPr lvl="1"/>
            <a:r>
              <a:rPr lang="en-GB" sz="3200" b="1" dirty="0"/>
              <a:t>Everything seems slow to create anything in Azure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49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There is hope!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  GIF">
            <a:extLst>
              <a:ext uri="{FF2B5EF4-FFF2-40B4-BE49-F238E27FC236}">
                <a16:creationId xmlns:a16="http://schemas.microsoft.com/office/drawing/2014/main" id="{345C409D-5656-4910-A301-B767A8D811D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544" y="2128721"/>
            <a:ext cx="2333625" cy="161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tar Wars movie star wars episode 4 luke skywalker GIF">
            <a:extLst>
              <a:ext uri="{FF2B5EF4-FFF2-40B4-BE49-F238E27FC236}">
                <a16:creationId xmlns:a16="http://schemas.microsoft.com/office/drawing/2014/main" id="{258D7A38-ADD4-4AFC-9714-F265BB0D71A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188" y="4510901"/>
            <a:ext cx="45720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Star Wars star wars episode 6 luke skywalker leia GIF">
            <a:extLst>
              <a:ext uri="{FF2B5EF4-FFF2-40B4-BE49-F238E27FC236}">
                <a16:creationId xmlns:a16="http://schemas.microsoft.com/office/drawing/2014/main" id="{557A33C4-E151-48F7-BA5E-F560161B403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1464" y="4486276"/>
            <a:ext cx="45720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 star wars luke skywalker GIF">
            <a:extLst>
              <a:ext uri="{FF2B5EF4-FFF2-40B4-BE49-F238E27FC236}">
                <a16:creationId xmlns:a16="http://schemas.microsoft.com/office/drawing/2014/main" id="{8246087B-2004-4810-A41A-A357B6EF12B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581" y="2377606"/>
            <a:ext cx="2333625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 star wars reddit luke skywalker downvote death star GIF">
            <a:extLst>
              <a:ext uri="{FF2B5EF4-FFF2-40B4-BE49-F238E27FC236}">
                <a16:creationId xmlns:a16="http://schemas.microsoft.com/office/drawing/2014/main" id="{F269DE6A-2549-4A71-A16B-90FF7892F37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6759" y="2214440"/>
            <a:ext cx="44577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81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In good hands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8473774" cy="4483713"/>
          </a:xfrm>
        </p:spPr>
        <p:txBody>
          <a:bodyPr>
            <a:normAutofit/>
          </a:bodyPr>
          <a:lstStyle/>
          <a:p>
            <a:pPr lvl="1"/>
            <a:r>
              <a:rPr lang="en-GB" sz="3200" b="1" dirty="0"/>
              <a:t>It’s on </a:t>
            </a:r>
            <a:r>
              <a:rPr lang="en-GB" sz="3200" b="1" dirty="0" err="1"/>
              <a:t>Github</a:t>
            </a:r>
            <a:r>
              <a:rPr lang="en-GB" sz="3200" b="1" dirty="0"/>
              <a:t> and they take PRs - </a:t>
            </a:r>
            <a:r>
              <a:rPr lang="en-GB" sz="3200" b="1" dirty="0">
                <a:hlinkClick r:id="rId2"/>
              </a:rPr>
              <a:t>https://github.com/Azure/azure-powershell</a:t>
            </a:r>
            <a:endParaRPr lang="en-GB" sz="3200" b="1" dirty="0"/>
          </a:p>
          <a:p>
            <a:pPr lvl="1"/>
            <a:r>
              <a:rPr lang="en-GB" sz="3200" b="1" dirty="0"/>
              <a:t>Monthly Community Call - </a:t>
            </a:r>
            <a:r>
              <a:rPr lang="en-GB" sz="3200" b="1" dirty="0">
                <a:hlinkClick r:id="rId3"/>
              </a:rPr>
              <a:t>https://www.youtube.com/channel/UCixf-wKu779TbQuNpvcVJwg</a:t>
            </a:r>
            <a:endParaRPr lang="en-GB" sz="3200" b="1" dirty="0"/>
          </a:p>
          <a:p>
            <a:pPr lvl="1"/>
            <a:r>
              <a:rPr lang="en-GB" sz="3200" b="1" dirty="0"/>
              <a:t>They are making progress, but a long way to go…..as well as keeping up with everything new in Azure</a:t>
            </a:r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7CB187-D912-465C-9AB4-7CDAD47FA3FE}"/>
              </a:ext>
            </a:extLst>
          </p:cNvPr>
          <p:cNvSpPr txBox="1"/>
          <p:nvPr/>
        </p:nvSpPr>
        <p:spPr>
          <a:xfrm>
            <a:off x="8952615" y="2408663"/>
            <a:ext cx="296804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@</a:t>
            </a:r>
            <a:r>
              <a:rPr lang="en-GB" sz="3200" dirty="0" err="1"/>
              <a:t>twitchax</a:t>
            </a:r>
            <a:endParaRPr lang="en-GB" sz="3200" dirty="0"/>
          </a:p>
          <a:p>
            <a:r>
              <a:rPr lang="en-GB" sz="3200" dirty="0"/>
              <a:t>@</a:t>
            </a:r>
            <a:r>
              <a:rPr lang="en-GB" sz="3200" dirty="0" err="1"/>
              <a:t>cormacpayne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882568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In good hands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810358-A33C-446C-959E-0EA3A3F4C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56" y="2026884"/>
            <a:ext cx="3190875" cy="1743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5F84ED-C77C-46AA-B331-B700BD4B94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8800" y="2026884"/>
            <a:ext cx="3190875" cy="1333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790971-73CD-4938-99CE-972E9F0150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9466" y="3562638"/>
            <a:ext cx="3228975" cy="13525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52923F-C4E1-485D-85E1-23DEC9EA6D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2803" y="2092496"/>
            <a:ext cx="3162300" cy="10572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5590EC-F5D3-48CD-B109-1112A97C98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38800" y="4436701"/>
            <a:ext cx="3238500" cy="12287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108C8A6-ED94-4850-9EDA-085A6D3B3B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609" y="4915188"/>
            <a:ext cx="324802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10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Resource manager vs classic portal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1D1897-B0AD-4290-A868-4F7EDD786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15" y="1883314"/>
            <a:ext cx="5090773" cy="49067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AB6772-9B24-4CDF-BB2C-E6C7B6E42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7242" y="1883314"/>
            <a:ext cx="5867170" cy="490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84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Resource manager vs classic PowerShell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55898BC-AD9B-4A12-A2EE-1935239CD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089" y="2247639"/>
            <a:ext cx="5763016" cy="17974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ABF290-152D-4B14-ABD0-B1706442B694}"/>
              </a:ext>
            </a:extLst>
          </p:cNvPr>
          <p:cNvSpPr txBox="1"/>
          <p:nvPr/>
        </p:nvSpPr>
        <p:spPr>
          <a:xfrm>
            <a:off x="589547" y="4499811"/>
            <a:ext cx="105155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You may find that it is possible to do the same things via either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Sometimes you may even need to use parts of both to do something very straightforward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hlinkClick r:id="rId4"/>
              </a:rPr>
              <a:t>http://www.jonathanmedd.net/2017/01/create-an-azure-storage-blob-container-with-powershell.html</a:t>
            </a:r>
            <a:endParaRPr lang="en-GB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81537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3034</TotalTime>
  <Words>341</Words>
  <Application>Microsoft Office PowerPoint</Application>
  <PresentationFormat>Widescreen</PresentationFormat>
  <Paragraphs>54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Corbel</vt:lpstr>
      <vt:lpstr>Wingdings</vt:lpstr>
      <vt:lpstr>Banded</vt:lpstr>
      <vt:lpstr>Azure Powershell 101</vt:lpstr>
      <vt:lpstr>DEMO Heavy</vt:lpstr>
      <vt:lpstr>OMG – how did this ever get through QA</vt:lpstr>
      <vt:lpstr>OMG – how did this ever get through QA</vt:lpstr>
      <vt:lpstr>There is hope!</vt:lpstr>
      <vt:lpstr>In good hands</vt:lpstr>
      <vt:lpstr>In good hands</vt:lpstr>
      <vt:lpstr>Resource manager vs classic portal</vt:lpstr>
      <vt:lpstr>Resource manager vs classic PowerShell</vt:lpstr>
      <vt:lpstr>DEMO</vt:lpstr>
      <vt:lpstr>ARM templates</vt:lpstr>
      <vt:lpstr>Powershell in azure cloud shell</vt:lpstr>
      <vt:lpstr>New Azure powershell experimental features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139</cp:revision>
  <dcterms:created xsi:type="dcterms:W3CDTF">2016-10-27T15:24:17Z</dcterms:created>
  <dcterms:modified xsi:type="dcterms:W3CDTF">2017-10-17T08:41:31Z</dcterms:modified>
</cp:coreProperties>
</file>

<file path=docProps/thumbnail.jpeg>
</file>